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</p:sldIdLst>
  <p:sldSz cy="5143500" cx="9144000"/>
  <p:notesSz cx="6858000" cy="9144000"/>
  <p:embeddedFontLst>
    <p:embeddedFont>
      <p:font typeface="Proxima Nova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42" Type="http://schemas.openxmlformats.org/officeDocument/2006/relationships/slide" Target="slides/slide38.xml"/><Relationship Id="rId86" Type="http://schemas.openxmlformats.org/officeDocument/2006/relationships/slide" Target="slides/slide82.xml"/><Relationship Id="rId41" Type="http://schemas.openxmlformats.org/officeDocument/2006/relationships/slide" Target="slides/slide37.xml"/><Relationship Id="rId85" Type="http://schemas.openxmlformats.org/officeDocument/2006/relationships/slide" Target="slides/slide81.xml"/><Relationship Id="rId44" Type="http://schemas.openxmlformats.org/officeDocument/2006/relationships/slide" Target="slides/slide40.xml"/><Relationship Id="rId88" Type="http://schemas.openxmlformats.org/officeDocument/2006/relationships/slide" Target="slides/slide84.xml"/><Relationship Id="rId43" Type="http://schemas.openxmlformats.org/officeDocument/2006/relationships/slide" Target="slides/slide39.xml"/><Relationship Id="rId87" Type="http://schemas.openxmlformats.org/officeDocument/2006/relationships/slide" Target="slides/slide8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31" Type="http://schemas.openxmlformats.org/officeDocument/2006/relationships/slide" Target="slides/slide27.xml"/><Relationship Id="rId75" Type="http://schemas.openxmlformats.org/officeDocument/2006/relationships/slide" Target="slides/slide71.xml"/><Relationship Id="rId30" Type="http://schemas.openxmlformats.org/officeDocument/2006/relationships/slide" Target="slides/slide26.xml"/><Relationship Id="rId74" Type="http://schemas.openxmlformats.org/officeDocument/2006/relationships/slide" Target="slides/slide70.xml"/><Relationship Id="rId33" Type="http://schemas.openxmlformats.org/officeDocument/2006/relationships/slide" Target="slides/slide29.xml"/><Relationship Id="rId77" Type="http://schemas.openxmlformats.org/officeDocument/2006/relationships/slide" Target="slides/slide73.xml"/><Relationship Id="rId32" Type="http://schemas.openxmlformats.org/officeDocument/2006/relationships/slide" Target="slides/slide28.xml"/><Relationship Id="rId76" Type="http://schemas.openxmlformats.org/officeDocument/2006/relationships/slide" Target="slides/slide72.xml"/><Relationship Id="rId35" Type="http://schemas.openxmlformats.org/officeDocument/2006/relationships/slide" Target="slides/slide31.xml"/><Relationship Id="rId79" Type="http://schemas.openxmlformats.org/officeDocument/2006/relationships/slide" Target="slides/slide75.xml"/><Relationship Id="rId34" Type="http://schemas.openxmlformats.org/officeDocument/2006/relationships/slide" Target="slides/slide30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slide" Target="slides/slide64.xml"/><Relationship Id="rId23" Type="http://schemas.openxmlformats.org/officeDocument/2006/relationships/slide" Target="slides/slide19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slide" Target="slides/slide6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91" Type="http://schemas.openxmlformats.org/officeDocument/2006/relationships/font" Target="fonts/ProximaNova-bold.fntdata"/><Relationship Id="rId90" Type="http://schemas.openxmlformats.org/officeDocument/2006/relationships/font" Target="fonts/ProximaNova-regular.fntdata"/><Relationship Id="rId93" Type="http://schemas.openxmlformats.org/officeDocument/2006/relationships/font" Target="fonts/ProximaNova-boldItalic.fntdata"/><Relationship Id="rId92" Type="http://schemas.openxmlformats.org/officeDocument/2006/relationships/font" Target="fonts/ProximaNova-italic.fntdata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Shape 13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Shape 1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Shape 1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Shape 2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Shape 2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Shape 2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Shape 2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Shape 2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Shape 2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Shape 2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Shape 5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Shape 2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Shape 2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Shape 3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Shape 3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Shape 3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Shape 3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Shape 3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Shape 3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Shape 3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Shape 3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Shape 3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Shape 38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Shape 3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Shape 3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Shape 4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Shape 4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Shape 415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Shape 4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Shape 4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Shape 42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Shape 4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Shape 43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438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Shape 43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Shape 4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Shape 4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Shape 4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hape 45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Shape 4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Shape 4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Shape 469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Shape 4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Shape 4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187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idx="1" type="subTitle"/>
          </p:nvPr>
        </p:nvSpPr>
        <p:spPr>
          <a:xfrm>
            <a:off x="685800" y="2840053"/>
            <a:ext cx="7772400" cy="7847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2"/>
              </a:buClr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buClr>
                <a:schemeClr val="lt2"/>
              </a:buClr>
              <a:buSzPct val="100000"/>
              <a:buNone/>
              <a:defRPr sz="3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457200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2" type="body"/>
          </p:nvPr>
        </p:nvSpPr>
        <p:spPr>
          <a:xfrm>
            <a:off x="4692273" y="1200150"/>
            <a:ext cx="3994500" cy="37256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idx="1" type="body"/>
          </p:nvPr>
        </p:nvSpPr>
        <p:spPr>
          <a:xfrm>
            <a:off x="457200" y="4406309"/>
            <a:ext cx="8229600" cy="519599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SzPct val="100000"/>
              <a:buNone/>
              <a:defRPr sz="1800"/>
            </a:lvl1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chemeClr val="lt1"/>
              </a:buClr>
              <a:buSzPct val="100000"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480"/>
              </a:spcBef>
              <a:buClr>
                <a:schemeClr val="lt1"/>
              </a:buClr>
              <a:buSzPct val="100000"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360"/>
              </a:spcBef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56791" y="4749850"/>
            <a:ext cx="548699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300">
                <a:solidFill>
                  <a:schemeClr val="lt1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2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23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2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2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Patterns in the Industry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" type="subTitle"/>
          </p:nvPr>
        </p:nvSpPr>
        <p:spPr>
          <a:xfrm>
            <a:off x="685800" y="2005348"/>
            <a:ext cx="7772400" cy="11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Separate </a:t>
            </a:r>
            <a:r>
              <a:rPr lang="en"/>
              <a:t>your</a:t>
            </a:r>
            <a:r>
              <a:rPr b="1" lang="en"/>
              <a:t> concerns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subTitle"/>
          </p:nvPr>
        </p:nvSpPr>
        <p:spPr>
          <a:xfrm>
            <a:off x="685800" y="2005348"/>
            <a:ext cx="7772400" cy="11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Don’t repeat </a:t>
            </a:r>
            <a:r>
              <a:rPr lang="en"/>
              <a:t>yourself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idx="1" type="subTitle"/>
          </p:nvPr>
        </p:nvSpPr>
        <p:spPr>
          <a:xfrm>
            <a:off x="685800" y="2005348"/>
            <a:ext cx="7772400" cy="11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Keep things</a:t>
            </a:r>
            <a:r>
              <a:rPr b="1" lang="en"/>
              <a:t> simple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idx="1" type="subTitle"/>
          </p:nvPr>
        </p:nvSpPr>
        <p:spPr>
          <a:xfrm>
            <a:off x="685800" y="2005348"/>
            <a:ext cx="7772400" cy="11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/>
              <a:t>Single responsibility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subTitle"/>
          </p:nvPr>
        </p:nvSpPr>
        <p:spPr>
          <a:xfrm>
            <a:off x="2219400" y="662100"/>
            <a:ext cx="4705200" cy="381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Watch for these: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indent="-228600" lvl="0" marL="457200" rtl="0" algn="l">
              <a:spcBef>
                <a:spcPts val="0"/>
              </a:spcBef>
              <a:buChar char="●"/>
            </a:pPr>
            <a:r>
              <a:rPr lang="en"/>
              <a:t>Separation of concerns</a:t>
            </a:r>
          </a:p>
          <a:p>
            <a:pPr indent="-228600" lvl="0" marL="457200" rtl="0" algn="l">
              <a:spcBef>
                <a:spcPts val="0"/>
              </a:spcBef>
              <a:buChar char="●"/>
            </a:pPr>
            <a:r>
              <a:rPr lang="en"/>
              <a:t>Don’t repeat yourself</a:t>
            </a:r>
          </a:p>
          <a:p>
            <a:pPr indent="-228600" lvl="0" marL="457200" rtl="0" algn="l">
              <a:spcBef>
                <a:spcPts val="0"/>
              </a:spcBef>
              <a:buChar char="●"/>
            </a:pPr>
            <a:r>
              <a:rPr lang="en"/>
              <a:t>Keep it simple</a:t>
            </a:r>
          </a:p>
          <a:p>
            <a:pPr indent="-228600" lvl="0" marL="457200" rtl="0" algn="l">
              <a:spcBef>
                <a:spcPts val="0"/>
              </a:spcBef>
              <a:buChar char="●"/>
            </a:pPr>
            <a:r>
              <a:rPr lang="en"/>
              <a:t>Single responsibility</a:t>
            </a:r>
          </a:p>
          <a:p>
            <a:pPr indent="-228600" lvl="0" marL="457200" rtl="0" algn="l">
              <a:spcBef>
                <a:spcPts val="0"/>
              </a:spcBef>
              <a:buChar char="●"/>
            </a:pPr>
            <a:r>
              <a:rPr lang="en"/>
              <a:t>Decreased coupling</a:t>
            </a:r>
          </a:p>
          <a:p>
            <a:pPr indent="-228600" lvl="0" marL="457200" rtl="0" algn="l">
              <a:spcBef>
                <a:spcPts val="0"/>
              </a:spcBef>
              <a:buChar char="●"/>
            </a:pPr>
            <a:r>
              <a:rPr lang="en"/>
              <a:t>Increased cohesion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begin!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457200" y="17546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Observer Pattern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idx="1" type="body"/>
          </p:nvPr>
        </p:nvSpPr>
        <p:spPr>
          <a:xfrm>
            <a:off x="457200" y="1707000"/>
            <a:ext cx="8229600" cy="1456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An object depends on another for an update</a:t>
            </a:r>
          </a:p>
        </p:txBody>
      </p:sp>
      <p:sp>
        <p:nvSpPr>
          <p:cNvPr id="116" name="Shape 11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457200" y="1707000"/>
            <a:ext cx="8229600" cy="14561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Instructions can be blocked for a long time, waiting</a:t>
            </a:r>
            <a:br>
              <a:rPr lang="en" sz="2400"/>
            </a:br>
            <a:r>
              <a:rPr lang="en" sz="2400"/>
              <a:t>(Commonly network calls or read/writes from disk)</a:t>
            </a:r>
          </a:p>
        </p:txBody>
      </p:sp>
      <p:sp>
        <p:nvSpPr>
          <p:cNvPr id="122" name="Shape 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But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4-23 at 10.41.16 AM.png" id="127" name="Shape 1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075" y="133350"/>
            <a:ext cx="7943850" cy="487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idx="1" type="subTitle"/>
          </p:nvPr>
        </p:nvSpPr>
        <p:spPr>
          <a:xfrm>
            <a:off x="685800" y="2005348"/>
            <a:ext cx="7772400" cy="11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Why you should have been paying attention!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idx="1" type="body"/>
          </p:nvPr>
        </p:nvSpPr>
        <p:spPr>
          <a:xfrm>
            <a:off x="457200" y="1200150"/>
            <a:ext cx="8229600" cy="372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</a:pPr>
            <a:r>
              <a:rPr lang="en"/>
              <a:t>Observing object can continue executing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Observed object finishes processing </a:t>
            </a:r>
          </a:p>
          <a:p>
            <a:pPr indent="-228600" lvl="0" marL="457200" rtl="0">
              <a:spcBef>
                <a:spcPts val="0"/>
              </a:spcBef>
            </a:pPr>
            <a:r>
              <a:rPr lang="en"/>
              <a:t>Observing object is alerted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Strategy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creen Shot 2015-04-23 at 11.58.49 AM.png"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0707" y="0"/>
            <a:ext cx="600258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/>
        </p:nvSpPr>
        <p:spPr>
          <a:xfrm>
            <a:off x="685800" y="1672025"/>
            <a:ext cx="7772400" cy="62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3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Observer Summary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2110500" y="2403163"/>
            <a:ext cx="4923000" cy="1068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Strong one-to-many relationship</a:t>
            </a:r>
          </a:p>
          <a:p>
            <a:pPr indent="-3810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Key for asynchronous tasks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type="title"/>
          </p:nvPr>
        </p:nvSpPr>
        <p:spPr>
          <a:xfrm>
            <a:off x="457200" y="2143053"/>
            <a:ext cx="82296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Let’s check it out eh?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Strategy Pattern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chemeClr val="lt1"/>
                </a:solidFill>
              </a:rPr>
              <a:t>The</a:t>
            </a:r>
            <a:r>
              <a:rPr lang="en">
                <a:solidFill>
                  <a:schemeClr val="lt1"/>
                </a:solidFill>
              </a:rPr>
              <a:t> pattern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0" y="1490862"/>
            <a:ext cx="9144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0" y="2485037"/>
            <a:ext cx="9144000" cy="116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 sz="2400"/>
              <a:t>One</a:t>
            </a:r>
            <a:r>
              <a:rPr lang="en" sz="2400"/>
              <a:t> object behaves </a:t>
            </a:r>
            <a:r>
              <a:rPr b="1" lang="en" sz="2400"/>
              <a:t>differently</a:t>
            </a:r>
            <a:r>
              <a:rPr lang="en" sz="2400"/>
              <a:t> depending on its </a:t>
            </a:r>
            <a:r>
              <a:rPr b="1" lang="en" sz="2400"/>
              <a:t>context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0" y="1427700"/>
            <a:ext cx="9144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Example: Scrolling Capture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0" y="2421888"/>
            <a:ext cx="9144000" cy="1293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Some content is too large to fit on the screen…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Capture all of the content as one contiguous image…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Provide a single user experience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Shape 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7881" y="0"/>
            <a:ext cx="694823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hape 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918" y="0"/>
            <a:ext cx="697016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CONTEXT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subTitle"/>
          </p:nvPr>
        </p:nvSpPr>
        <p:spPr>
          <a:xfrm>
            <a:off x="685800" y="21290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Goal</a:t>
            </a:r>
          </a:p>
        </p:txBody>
      </p:sp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0587" y="1771650"/>
            <a:ext cx="736282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subTitle"/>
          </p:nvPr>
        </p:nvSpPr>
        <p:spPr>
          <a:xfrm>
            <a:off x="685800" y="21290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Naive Approach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350" y="1414462"/>
            <a:ext cx="7353300" cy="231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Why is this naive? Well...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425" y="0"/>
            <a:ext cx="642116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The function has too many </a:t>
            </a:r>
            <a:r>
              <a:rPr b="1" lang="en">
                <a:solidFill>
                  <a:schemeClr val="lt1"/>
                </a:solidFill>
              </a:rPr>
              <a:t>responsibilities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It’s difficult to </a:t>
            </a:r>
            <a:r>
              <a:rPr b="1" lang="en">
                <a:solidFill>
                  <a:schemeClr val="lt1"/>
                </a:solidFill>
              </a:rPr>
              <a:t>understand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It’s difficult to </a:t>
            </a:r>
            <a:r>
              <a:rPr b="1" lang="en">
                <a:solidFill>
                  <a:schemeClr val="lt1"/>
                </a:solidFill>
              </a:rPr>
              <a:t>add functionality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Code complexity increases </a:t>
            </a:r>
            <a:r>
              <a:rPr b="1" lang="en">
                <a:solidFill>
                  <a:schemeClr val="lt1"/>
                </a:solidFill>
              </a:rPr>
              <a:t>exponentially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Code complexity increases </a:t>
            </a:r>
            <a:r>
              <a:rPr b="1" lang="en">
                <a:solidFill>
                  <a:schemeClr val="lt1"/>
                </a:solidFill>
              </a:rPr>
              <a:t>exponentially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Need proof?!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1875150" y="180675"/>
            <a:ext cx="5393700" cy="1149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50" name="Shape 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0940" y="83400"/>
            <a:ext cx="554212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Let’s add another window type...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Shape 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837" y="0"/>
            <a:ext cx="346232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0" y="1427700"/>
            <a:ext cx="9144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Food for Thought</a:t>
            </a:r>
          </a:p>
        </p:txBody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x="0" y="2421888"/>
            <a:ext cx="9144000" cy="1293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What about another version of the same browser?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What about a new stitching method?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Think about how confusing and error prone the code becomes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How about a </a:t>
            </a:r>
            <a:r>
              <a:rPr b="1" lang="en">
                <a:solidFill>
                  <a:schemeClr val="lt1"/>
                </a:solidFill>
              </a:rPr>
              <a:t>better</a:t>
            </a:r>
            <a:r>
              <a:rPr lang="en">
                <a:solidFill>
                  <a:schemeClr val="lt1"/>
                </a:solidFill>
              </a:rPr>
              <a:t> approach?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title"/>
          </p:nvPr>
        </p:nvSpPr>
        <p:spPr>
          <a:xfrm>
            <a:off x="0" y="1427700"/>
            <a:ext cx="9144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Strategy</a:t>
            </a:r>
          </a:p>
        </p:txBody>
      </p:sp>
      <p:sp>
        <p:nvSpPr>
          <p:cNvPr id="260" name="Shape 260"/>
          <p:cNvSpPr txBox="1"/>
          <p:nvPr>
            <p:ph idx="1" type="body"/>
          </p:nvPr>
        </p:nvSpPr>
        <p:spPr>
          <a:xfrm>
            <a:off x="0" y="2421888"/>
            <a:ext cx="9144000" cy="1293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Let the object’s </a:t>
            </a:r>
            <a:r>
              <a:rPr b="1" lang="en" sz="2400"/>
              <a:t>behavior</a:t>
            </a:r>
            <a:r>
              <a:rPr lang="en" sz="2400"/>
              <a:t> be decided at </a:t>
            </a:r>
            <a:r>
              <a:rPr b="1" lang="en" sz="2400"/>
              <a:t>runtime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Define a </a:t>
            </a:r>
            <a:r>
              <a:rPr b="1" lang="en" sz="2400"/>
              <a:t>family</a:t>
            </a:r>
            <a:r>
              <a:rPr lang="en" sz="2400"/>
              <a:t> of </a:t>
            </a:r>
            <a:r>
              <a:rPr b="1" lang="en" sz="2400"/>
              <a:t>algorithms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Let the algorithm vary </a:t>
            </a:r>
            <a:r>
              <a:rPr b="1" lang="en" sz="2400"/>
              <a:t>independently</a:t>
            </a:r>
            <a:r>
              <a:rPr lang="en" sz="2400"/>
              <a:t> from objects that use it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67812"/>
            <a:ext cx="9143999" cy="240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12" y="0"/>
            <a:ext cx="47301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Let’s add another window type...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Shape 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5012" y="0"/>
            <a:ext cx="511396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Why is this better?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Shape 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3437" y="0"/>
            <a:ext cx="629713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We can </a:t>
            </a:r>
            <a:r>
              <a:rPr b="1" lang="en">
                <a:solidFill>
                  <a:schemeClr val="lt1"/>
                </a:solidFill>
              </a:rPr>
              <a:t>easily add</a:t>
            </a:r>
            <a:r>
              <a:rPr lang="en">
                <a:solidFill>
                  <a:schemeClr val="lt1"/>
                </a:solidFill>
              </a:rPr>
              <a:t> new strategies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We’ve </a:t>
            </a:r>
            <a:r>
              <a:rPr b="1" lang="en">
                <a:solidFill>
                  <a:schemeClr val="lt1"/>
                </a:solidFill>
              </a:rPr>
              <a:t>increased cohesion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We’ve </a:t>
            </a:r>
            <a:r>
              <a:rPr b="1" lang="en">
                <a:solidFill>
                  <a:schemeClr val="lt1"/>
                </a:solidFill>
              </a:rPr>
              <a:t>separated concerns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Factory Method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>
            <p:ph type="title"/>
          </p:nvPr>
        </p:nvSpPr>
        <p:spPr>
          <a:xfrm>
            <a:off x="0" y="1490862"/>
            <a:ext cx="9144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Problem</a:t>
            </a:r>
          </a:p>
        </p:txBody>
      </p:sp>
      <p:sp>
        <p:nvSpPr>
          <p:cNvPr id="311" name="Shape 311"/>
          <p:cNvSpPr txBox="1"/>
          <p:nvPr>
            <p:ph idx="1" type="body"/>
          </p:nvPr>
        </p:nvSpPr>
        <p:spPr>
          <a:xfrm>
            <a:off x="0" y="2485037"/>
            <a:ext cx="9144000" cy="116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So many strategies, so little time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Continuing the example...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6912" y="0"/>
            <a:ext cx="473018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/>
          <p:nvPr>
            <p:ph type="title"/>
          </p:nvPr>
        </p:nvSpPr>
        <p:spPr>
          <a:xfrm>
            <a:off x="0" y="1427700"/>
            <a:ext cx="9144000" cy="8574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Strategy</a:t>
            </a:r>
            <a:br>
              <a:rPr lang="en"/>
            </a:br>
            <a:r>
              <a:rPr b="0" i="1" lang="en" sz="1800"/>
              <a:t>(not the pattern…)</a:t>
            </a:r>
          </a:p>
        </p:txBody>
      </p:sp>
      <p:sp>
        <p:nvSpPr>
          <p:cNvPr id="327" name="Shape 327"/>
          <p:cNvSpPr txBox="1"/>
          <p:nvPr>
            <p:ph idx="1" type="body"/>
          </p:nvPr>
        </p:nvSpPr>
        <p:spPr>
          <a:xfrm>
            <a:off x="0" y="2421888"/>
            <a:ext cx="9144000" cy="1293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Define and </a:t>
            </a:r>
            <a:r>
              <a:rPr b="1" lang="en" sz="2400"/>
              <a:t>interface</a:t>
            </a:r>
            <a:r>
              <a:rPr lang="en" sz="2400"/>
              <a:t> for creating an object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lang="en" sz="2400"/>
              <a:t>Let the </a:t>
            </a:r>
            <a:r>
              <a:rPr b="1" lang="en" sz="2400"/>
              <a:t>implementing</a:t>
            </a:r>
            <a:r>
              <a:rPr lang="en" sz="2400"/>
              <a:t> </a:t>
            </a:r>
            <a:r>
              <a:rPr b="1" lang="en" sz="2400"/>
              <a:t>class decide</a:t>
            </a:r>
            <a:r>
              <a:rPr lang="en" sz="2400"/>
              <a:t> which class to instantiate</a:t>
            </a:r>
          </a:p>
          <a:p>
            <a:pPr indent="-381000" lvl="0" marL="457200" rtl="0">
              <a:spcBef>
                <a:spcPts val="0"/>
              </a:spcBef>
              <a:buSzPct val="100000"/>
            </a:pPr>
            <a:r>
              <a:rPr b="1" lang="en" sz="2400"/>
              <a:t>Defer</a:t>
            </a:r>
            <a:r>
              <a:rPr lang="en" sz="2400"/>
              <a:t> instantiation to </a:t>
            </a:r>
            <a:r>
              <a:rPr b="1" lang="en" sz="2400"/>
              <a:t>subclasses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Shape 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5775"/>
            <a:ext cx="9144000" cy="365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Shape 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3725" y="0"/>
            <a:ext cx="65365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idx="1" type="subTitle"/>
          </p:nvPr>
        </p:nvSpPr>
        <p:spPr>
          <a:xfrm>
            <a:off x="685800" y="2005348"/>
            <a:ext cx="7772400" cy="11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Let’s talk about patterns...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Let’s add another window type...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Shape 3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2675" y="0"/>
            <a:ext cx="567864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Why is this </a:t>
            </a:r>
            <a:r>
              <a:rPr b="1" lang="en">
                <a:solidFill>
                  <a:schemeClr val="lt1"/>
                </a:solidFill>
              </a:rPr>
              <a:t>even better</a:t>
            </a:r>
            <a:r>
              <a:rPr lang="en">
                <a:solidFill>
                  <a:schemeClr val="lt1"/>
                </a:solidFill>
              </a:rPr>
              <a:t>?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We’re further </a:t>
            </a:r>
            <a:r>
              <a:rPr b="1" lang="en">
                <a:solidFill>
                  <a:schemeClr val="lt1"/>
                </a:solidFill>
              </a:rPr>
              <a:t>separating concerns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We’re </a:t>
            </a:r>
            <a:r>
              <a:rPr b="1" lang="en">
                <a:solidFill>
                  <a:schemeClr val="lt1"/>
                </a:solidFill>
              </a:rPr>
              <a:t>not repeating</a:t>
            </a:r>
            <a:r>
              <a:rPr lang="en">
                <a:solidFill>
                  <a:schemeClr val="lt1"/>
                </a:solidFill>
              </a:rPr>
              <a:t> ourselves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We’re </a:t>
            </a:r>
            <a:r>
              <a:rPr b="1" lang="en">
                <a:solidFill>
                  <a:schemeClr val="lt1"/>
                </a:solidFill>
              </a:rPr>
              <a:t>keeping it</a:t>
            </a:r>
            <a:r>
              <a:rPr lang="en">
                <a:solidFill>
                  <a:schemeClr val="lt1"/>
                </a:solidFill>
              </a:rPr>
              <a:t> </a:t>
            </a:r>
            <a:r>
              <a:rPr b="1" lang="en">
                <a:solidFill>
                  <a:schemeClr val="lt1"/>
                </a:solidFill>
              </a:rPr>
              <a:t>simple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We’ve further </a:t>
            </a:r>
            <a:r>
              <a:rPr b="1" lang="en">
                <a:solidFill>
                  <a:schemeClr val="lt1"/>
                </a:solidFill>
              </a:rPr>
              <a:t>increased cohesion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Questions?!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Common Pitfalls</a:t>
            </a:r>
          </a:p>
        </p:txBody>
      </p:sp>
      <p:sp>
        <p:nvSpPr>
          <p:cNvPr id="383" name="Shape 383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You’re doin’ it wrong!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388"/>
          <p:cNvSpPr txBox="1"/>
          <p:nvPr>
            <p:ph idx="1" type="subTitle"/>
          </p:nvPr>
        </p:nvSpPr>
        <p:spPr>
          <a:xfrm>
            <a:off x="0" y="2567225"/>
            <a:ext cx="9144000" cy="105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belief that your favorite solution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solves all the things</a:t>
            </a:r>
          </a:p>
        </p:txBody>
      </p:sp>
      <p:sp>
        <p:nvSpPr>
          <p:cNvPr id="389" name="Shape 389"/>
          <p:cNvSpPr txBox="1"/>
          <p:nvPr>
            <p:ph type="ctrTitle"/>
          </p:nvPr>
        </p:nvSpPr>
        <p:spPr>
          <a:xfrm>
            <a:off x="685800" y="1517872"/>
            <a:ext cx="7772400" cy="78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The Silver Bullet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idx="1" type="subTitle"/>
          </p:nvPr>
        </p:nvSpPr>
        <p:spPr>
          <a:xfrm>
            <a:off x="685800" y="2005348"/>
            <a:ext cx="7772400" cy="11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Increase </a:t>
            </a:r>
            <a:r>
              <a:rPr b="1" lang="en"/>
              <a:t>cohesion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Shape 394"/>
          <p:cNvSpPr txBox="1"/>
          <p:nvPr>
            <p:ph idx="1" type="subTitle"/>
          </p:nvPr>
        </p:nvSpPr>
        <p:spPr>
          <a:xfrm>
            <a:off x="0" y="2567225"/>
            <a:ext cx="9144000" cy="105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When you continue to “improve” a project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way past the point of adding actual value</a:t>
            </a:r>
          </a:p>
        </p:txBody>
      </p:sp>
      <p:sp>
        <p:nvSpPr>
          <p:cNvPr id="395" name="Shape 395"/>
          <p:cNvSpPr txBox="1"/>
          <p:nvPr>
            <p:ph type="ctrTitle"/>
          </p:nvPr>
        </p:nvSpPr>
        <p:spPr>
          <a:xfrm>
            <a:off x="685800" y="1517872"/>
            <a:ext cx="7772400" cy="78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Gold Plating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/>
          <p:nvPr>
            <p:ph idx="1" type="subTitle"/>
          </p:nvPr>
        </p:nvSpPr>
        <p:spPr>
          <a:xfrm>
            <a:off x="0" y="2567225"/>
            <a:ext cx="9144000" cy="105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Adding new requirements to a project after work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on the project is already underway</a:t>
            </a:r>
          </a:p>
        </p:txBody>
      </p:sp>
      <p:sp>
        <p:nvSpPr>
          <p:cNvPr id="401" name="Shape 401"/>
          <p:cNvSpPr txBox="1"/>
          <p:nvPr>
            <p:ph type="ctrTitle"/>
          </p:nvPr>
        </p:nvSpPr>
        <p:spPr>
          <a:xfrm>
            <a:off x="685800" y="1517872"/>
            <a:ext cx="7772400" cy="78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Scope Creep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/>
          <p:nvPr>
            <p:ph idx="1" type="subTitle"/>
          </p:nvPr>
        </p:nvSpPr>
        <p:spPr>
          <a:xfrm>
            <a:off x="0" y="2567225"/>
            <a:ext cx="9144000" cy="105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Trying to solve perceived efficiency problems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before you have a working solution</a:t>
            </a:r>
          </a:p>
        </p:txBody>
      </p:sp>
      <p:sp>
        <p:nvSpPr>
          <p:cNvPr id="407" name="Shape 407"/>
          <p:cNvSpPr txBox="1"/>
          <p:nvPr>
            <p:ph type="ctrTitle"/>
          </p:nvPr>
        </p:nvSpPr>
        <p:spPr>
          <a:xfrm>
            <a:off x="685800" y="1517872"/>
            <a:ext cx="7772400" cy="78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Premature Optimization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Shape 412"/>
          <p:cNvSpPr txBox="1"/>
          <p:nvPr>
            <p:ph idx="1" type="subTitle"/>
          </p:nvPr>
        </p:nvSpPr>
        <p:spPr>
          <a:xfrm>
            <a:off x="0" y="2567225"/>
            <a:ext cx="9144000" cy="105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Including unexplained numbers and strings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in algorithms</a:t>
            </a:r>
          </a:p>
        </p:txBody>
      </p:sp>
      <p:sp>
        <p:nvSpPr>
          <p:cNvPr id="413" name="Shape 413"/>
          <p:cNvSpPr txBox="1"/>
          <p:nvPr>
            <p:ph type="ctrTitle"/>
          </p:nvPr>
        </p:nvSpPr>
        <p:spPr>
          <a:xfrm>
            <a:off x="685800" y="1517872"/>
            <a:ext cx="7772400" cy="78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Magic Numbers and Strings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/>
          <p:nvPr>
            <p:ph idx="1" type="subTitle"/>
          </p:nvPr>
        </p:nvSpPr>
        <p:spPr>
          <a:xfrm>
            <a:off x="0" y="2567225"/>
            <a:ext cx="9144000" cy="105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Continuing to maintain undesired code because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removing it is too expensive or risky (technical debt)</a:t>
            </a:r>
          </a:p>
        </p:txBody>
      </p:sp>
      <p:sp>
        <p:nvSpPr>
          <p:cNvPr id="419" name="Shape 419"/>
          <p:cNvSpPr txBox="1"/>
          <p:nvPr>
            <p:ph type="ctrTitle"/>
          </p:nvPr>
        </p:nvSpPr>
        <p:spPr>
          <a:xfrm>
            <a:off x="685800" y="1517872"/>
            <a:ext cx="7772400" cy="78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Sunk Cost Fallacy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Shape 424"/>
          <p:cNvSpPr txBox="1"/>
          <p:nvPr>
            <p:ph idx="1" type="subTitle"/>
          </p:nvPr>
        </p:nvSpPr>
        <p:spPr>
          <a:xfrm>
            <a:off x="0" y="2567225"/>
            <a:ext cx="9144000" cy="105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Making code generic where it doesn’t make sense</a:t>
            </a:r>
          </a:p>
        </p:txBody>
      </p:sp>
      <p:sp>
        <p:nvSpPr>
          <p:cNvPr id="425" name="Shape 425"/>
          <p:cNvSpPr txBox="1"/>
          <p:nvPr>
            <p:ph type="ctrTitle"/>
          </p:nvPr>
        </p:nvSpPr>
        <p:spPr>
          <a:xfrm>
            <a:off x="685800" y="1517872"/>
            <a:ext cx="7772400" cy="78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Forced Abstraction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Shape 430"/>
          <p:cNvSpPr txBox="1"/>
          <p:nvPr>
            <p:ph idx="1" type="subTitle"/>
          </p:nvPr>
        </p:nvSpPr>
        <p:spPr>
          <a:xfrm>
            <a:off x="0" y="2567225"/>
            <a:ext cx="9144000" cy="1058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Not verifying the result of a code change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because you think it’s trivial</a:t>
            </a:r>
          </a:p>
        </p:txBody>
      </p:sp>
      <p:sp>
        <p:nvSpPr>
          <p:cNvPr id="431" name="Shape 431"/>
          <p:cNvSpPr txBox="1"/>
          <p:nvPr>
            <p:ph type="ctrTitle"/>
          </p:nvPr>
        </p:nvSpPr>
        <p:spPr>
          <a:xfrm>
            <a:off x="685800" y="1517872"/>
            <a:ext cx="7772400" cy="784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Blind Trust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Shape 4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9250" y="766750"/>
            <a:ext cx="590550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441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Questions?!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Shape 446"/>
          <p:cNvSpPr txBox="1"/>
          <p:nvPr>
            <p:ph type="ctrTitle"/>
          </p:nvPr>
        </p:nvSpPr>
        <p:spPr>
          <a:xfrm>
            <a:off x="685800" y="526842"/>
            <a:ext cx="7772400" cy="1159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2walls</a:t>
            </a:r>
          </a:p>
        </p:txBody>
      </p:sp>
      <p:pic>
        <p:nvPicPr>
          <p:cNvPr descr="20110619_rock_salt__n.jpg" id="447" name="Shape 4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362" y="1862544"/>
            <a:ext cx="4443273" cy="296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idx="1" type="subTitle"/>
          </p:nvPr>
        </p:nvSpPr>
        <p:spPr>
          <a:xfrm>
            <a:off x="685800" y="2005348"/>
            <a:ext cx="7772400" cy="113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De</a:t>
            </a:r>
            <a:r>
              <a:rPr lang="en"/>
              <a:t>crease </a:t>
            </a:r>
            <a:r>
              <a:rPr b="1" lang="en"/>
              <a:t>coupling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Shape 4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475" y="1714237"/>
            <a:ext cx="4107050" cy="1715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Shape 4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597" y="1845438"/>
            <a:ext cx="4368800" cy="1452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Shape 4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612" y="2025850"/>
            <a:ext cx="6218775" cy="109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Shape 4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486" y="2127637"/>
            <a:ext cx="5287025" cy="8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Shape 4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087" y="982837"/>
            <a:ext cx="3177825" cy="317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Shape 477"/>
          <p:cNvSpPr txBox="1"/>
          <p:nvPr>
            <p:ph idx="1" type="subTitle"/>
          </p:nvPr>
        </p:nvSpPr>
        <p:spPr>
          <a:xfrm>
            <a:off x="685800" y="2179353"/>
            <a:ext cx="7772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Thanks!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ctrTitle"/>
          </p:nvPr>
        </p:nvSpPr>
        <p:spPr>
          <a:xfrm>
            <a:off x="685800" y="1583342"/>
            <a:ext cx="7772400" cy="11597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Principles and You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-gradient">
  <a:themeElements>
    <a:clrScheme name="Custom 346">
      <a:dk1>
        <a:srgbClr val="000000"/>
      </a:dk1>
      <a:lt1>
        <a:srgbClr val="FFFFFF"/>
      </a:lt1>
      <a:dk2>
        <a:srgbClr val="4C4C4C"/>
      </a:dk2>
      <a:lt2>
        <a:srgbClr val="CCCCCC"/>
      </a:lt2>
      <a:accent1>
        <a:srgbClr val="89B4B8"/>
      </a:accent1>
      <a:accent2>
        <a:srgbClr val="AFA6CA"/>
      </a:accent2>
      <a:accent3>
        <a:srgbClr val="A5B492"/>
      </a:accent3>
      <a:accent4>
        <a:srgbClr val="E8CD6D"/>
      </a:accent4>
      <a:accent5>
        <a:srgbClr val="F4A447"/>
      </a:accent5>
      <a:accent6>
        <a:srgbClr val="D09D94"/>
      </a:accent6>
      <a:hlink>
        <a:srgbClr val="5EA7AA"/>
      </a:hlink>
      <a:folHlink>
        <a:srgbClr val="A295B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